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6" r:id="rId3"/>
    <p:sldId id="265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76"/>
    <a:srgbClr val="EEE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  <p:guide orient="horz" pos="14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6862-7AA1-F342-A96F-4FE6CA868F3D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3AC4-8432-5E4B-A01E-5F223C97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5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0" y="1386899"/>
            <a:ext cx="9143999" cy="400692"/>
          </a:xfrm>
          <a:prstGeom prst="rect">
            <a:avLst/>
          </a:prstGeom>
          <a:solidFill>
            <a:srgbClr val="FFF976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550" y="1520575"/>
            <a:ext cx="4355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13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spcAft>
                <a:spcPts val="1200"/>
              </a:spcAft>
            </a:pP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Dr. Philip O'Connell,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Australia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Scientific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Program Committee </a:t>
            </a: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Chair</a:t>
            </a:r>
          </a:p>
          <a:p>
            <a:pPr>
              <a:spcAft>
                <a:spcPts val="1200"/>
              </a:spcAft>
            </a:pP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Prof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. Nancy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Ascher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USA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Finance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Committee Chair</a:t>
            </a:r>
          </a:p>
          <a:p>
            <a:pPr>
              <a:spcAft>
                <a:spcPts val="1200"/>
              </a:spcAft>
            </a:pP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Dr. Kyung-Suk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Suh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Korea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TTS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2020 Representative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Dr. Mehmet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Haberal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Turkey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TTS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President-Elect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		</a:t>
            </a:r>
            <a:endParaRPr lang="en-US" sz="1050" b="1" i="1" dirty="0"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600" y="1386000"/>
            <a:ext cx="4191856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EXECUTIVE COMMITTEE</a:t>
            </a:r>
          </a:p>
          <a:p>
            <a:pPr>
              <a:spcAft>
                <a:spcPts val="1200"/>
              </a:spcAft>
            </a:pP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Prof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. Nancy </a:t>
            </a:r>
            <a:r>
              <a:rPr lang="en-US" sz="1300" b="1" dirty="0" err="1">
                <a:latin typeface="Avenir Heavy" charset="0"/>
                <a:ea typeface="Avenir Heavy" charset="0"/>
                <a:cs typeface="Avenir Heavy" charset="0"/>
              </a:rPr>
              <a:t>Ascher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USA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Congress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Chair</a:t>
            </a: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1300" b="1" dirty="0">
                <a:latin typeface="Avenir Heavy" charset="0"/>
                <a:ea typeface="Avenir Heavy" charset="0"/>
                <a:cs typeface="Avenir Heavy" charset="0"/>
              </a:rPr>
              <a:t>Prof. Jose Maria Morales, </a:t>
            </a:r>
            <a: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  <a:t>Spain</a:t>
            </a:r>
            <a:br>
              <a:rPr lang="en-US" sz="13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1050" b="1" dirty="0" smtClean="0">
                <a:latin typeface="Avenir Heavy" charset="0"/>
                <a:ea typeface="Avenir Heavy" charset="0"/>
                <a:cs typeface="Avenir Heavy" charset="0"/>
              </a:rPr>
              <a:t>Congress </a:t>
            </a:r>
            <a:r>
              <a:rPr lang="en-US" sz="1050" b="1" dirty="0">
                <a:latin typeface="Avenir Heavy" charset="0"/>
                <a:ea typeface="Avenir Heavy" charset="0"/>
                <a:cs typeface="Avenir Heavy" charset="0"/>
              </a:rPr>
              <a:t>Vice-Chair</a:t>
            </a:r>
            <a:endParaRPr lang="en-US" sz="1050" b="1" i="1" dirty="0"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1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1452" y="2024009"/>
            <a:ext cx="44898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Heavy"/>
                <a:cs typeface="Avenir Heavy"/>
              </a:rPr>
              <a:t>Registries</a:t>
            </a:r>
          </a:p>
          <a:p>
            <a:r>
              <a:rPr lang="en-US" dirty="0">
                <a:latin typeface="Avenir Heavy"/>
                <a:cs typeface="Avenir Heavy"/>
              </a:rPr>
              <a:t>Heart &amp; Lung</a:t>
            </a:r>
          </a:p>
          <a:p>
            <a:r>
              <a:rPr lang="en-US" dirty="0" smtClean="0">
                <a:latin typeface="Avenir Heavy"/>
                <a:cs typeface="Avenir Heavy"/>
              </a:rPr>
              <a:t>Vascularized </a:t>
            </a:r>
            <a:r>
              <a:rPr lang="en-US" dirty="0">
                <a:latin typeface="Avenir Heavy"/>
                <a:cs typeface="Avenir Heavy"/>
              </a:rPr>
              <a:t>Composite </a:t>
            </a:r>
            <a:r>
              <a:rPr lang="en-US" dirty="0" err="1" smtClean="0">
                <a:latin typeface="Avenir Heavy"/>
                <a:cs typeface="Avenir Heavy"/>
              </a:rPr>
              <a:t>Allotransplantation</a:t>
            </a:r>
            <a:endParaRPr lang="en-US" dirty="0" smtClean="0">
              <a:latin typeface="Avenir Heavy"/>
              <a:cs typeface="Avenir Heavy"/>
            </a:endParaRPr>
          </a:p>
          <a:p>
            <a:r>
              <a:rPr lang="en-US" dirty="0">
                <a:latin typeface="Avenir Heavy"/>
                <a:cs typeface="Avenir Heavy"/>
              </a:rPr>
              <a:t>Xenotransplantation</a:t>
            </a:r>
          </a:p>
          <a:p>
            <a:r>
              <a:rPr lang="en-US" dirty="0" smtClean="0">
                <a:latin typeface="Avenir Heavy"/>
                <a:cs typeface="Avenir Heavy"/>
              </a:rPr>
              <a:t>Anesthesia </a:t>
            </a:r>
            <a:r>
              <a:rPr lang="en-US" dirty="0">
                <a:latin typeface="Avenir Heavy"/>
                <a:cs typeface="Avenir Heavy"/>
              </a:rPr>
              <a:t>Management &amp; Critical Care</a:t>
            </a:r>
          </a:p>
          <a:p>
            <a:r>
              <a:rPr lang="en-US" dirty="0">
                <a:latin typeface="Avenir Heavy"/>
                <a:cs typeface="Avenir Heavy"/>
              </a:rPr>
              <a:t>Ethics, Community, Economics and DOI</a:t>
            </a:r>
          </a:p>
          <a:p>
            <a:r>
              <a:rPr lang="en-US" dirty="0" smtClean="0">
                <a:latin typeface="Avenir Heavy"/>
                <a:cs typeface="Avenir Heavy"/>
              </a:rPr>
              <a:t>Transplantation </a:t>
            </a:r>
            <a:r>
              <a:rPr lang="en-US" dirty="0">
                <a:latin typeface="Avenir Heavy"/>
                <a:cs typeface="Avenir Heavy"/>
              </a:rPr>
              <a:t>Nursing</a:t>
            </a:r>
          </a:p>
          <a:p>
            <a:r>
              <a:rPr lang="en-US" dirty="0">
                <a:latin typeface="Avenir Heavy"/>
                <a:cs typeface="Avenir Heavy"/>
              </a:rPr>
              <a:t>Sex and Gender in </a:t>
            </a:r>
            <a:r>
              <a:rPr lang="en-US" dirty="0" smtClean="0">
                <a:latin typeface="Avenir Heavy"/>
                <a:cs typeface="Avenir Heavy"/>
              </a:rPr>
              <a:t>Transplantation</a:t>
            </a:r>
          </a:p>
          <a:p>
            <a:r>
              <a:rPr lang="en-US" dirty="0">
                <a:latin typeface="Avenir Heavy"/>
                <a:cs typeface="Avenir Heavy"/>
              </a:rPr>
              <a:t>Intestine &amp; </a:t>
            </a:r>
            <a:r>
              <a:rPr lang="en-US" dirty="0" err="1">
                <a:latin typeface="Avenir Heavy"/>
                <a:cs typeface="Avenir Heavy"/>
              </a:rPr>
              <a:t>Multivisceral</a:t>
            </a:r>
            <a:r>
              <a:rPr lang="en-US" dirty="0">
                <a:latin typeface="Avenir Heavy"/>
                <a:cs typeface="Avenir Heavy"/>
              </a:rPr>
              <a:t> Transplantation</a:t>
            </a:r>
          </a:p>
          <a:p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1386000"/>
            <a:ext cx="9143999" cy="400692"/>
          </a:xfrm>
          <a:prstGeom prst="rect">
            <a:avLst/>
          </a:prstGeom>
          <a:solidFill>
            <a:srgbClr val="FFF976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3600" y="1386000"/>
            <a:ext cx="37600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venir Heavy"/>
                <a:cs typeface="Avenir Heavy"/>
              </a:rPr>
              <a:t>PROGRAM TOPICS</a:t>
            </a:r>
          </a:p>
          <a:p>
            <a:endParaRPr lang="en-US" dirty="0">
              <a:latin typeface="Avenir Heavy"/>
              <a:cs typeface="Avenir Heavy"/>
            </a:endParaRPr>
          </a:p>
          <a:p>
            <a:r>
              <a:rPr lang="en-US" dirty="0" smtClean="0">
                <a:latin typeface="Avenir Heavy"/>
                <a:cs typeface="Avenir Heavy"/>
              </a:rPr>
              <a:t>Kidney</a:t>
            </a:r>
          </a:p>
          <a:p>
            <a:r>
              <a:rPr lang="en-US" dirty="0" smtClean="0">
                <a:latin typeface="Avenir Heavy"/>
                <a:cs typeface="Avenir Heavy"/>
              </a:rPr>
              <a:t>Liver</a:t>
            </a:r>
          </a:p>
          <a:p>
            <a:r>
              <a:rPr lang="en-US" dirty="0" smtClean="0">
                <a:latin typeface="Avenir Heavy"/>
                <a:cs typeface="Avenir Heavy"/>
              </a:rPr>
              <a:t>Transplant Immunosuppression</a:t>
            </a:r>
          </a:p>
          <a:p>
            <a:r>
              <a:rPr lang="en-US" dirty="0" smtClean="0">
                <a:latin typeface="Avenir Heavy"/>
                <a:cs typeface="Avenir Heavy"/>
              </a:rPr>
              <a:t>Basic and Translational Sciences</a:t>
            </a:r>
          </a:p>
          <a:p>
            <a:r>
              <a:rPr lang="en-US" dirty="0" smtClean="0">
                <a:latin typeface="Avenir Heavy"/>
                <a:cs typeface="Avenir Heavy"/>
              </a:rPr>
              <a:t>Donation &amp; Procurement</a:t>
            </a:r>
          </a:p>
          <a:p>
            <a:r>
              <a:rPr lang="en-US" dirty="0" smtClean="0">
                <a:latin typeface="Avenir Heavy"/>
                <a:cs typeface="Avenir Heavy"/>
              </a:rPr>
              <a:t>Pancreas &amp; Islet</a:t>
            </a:r>
          </a:p>
          <a:p>
            <a:r>
              <a:rPr lang="en-US" dirty="0" smtClean="0">
                <a:latin typeface="Avenir Heavy"/>
                <a:cs typeface="Avenir Heavy"/>
              </a:rPr>
              <a:t>Complications</a:t>
            </a:r>
          </a:p>
          <a:p>
            <a:r>
              <a:rPr lang="en-US" dirty="0" smtClean="0">
                <a:latin typeface="Avenir Heavy"/>
                <a:cs typeface="Avenir Heavy"/>
              </a:rPr>
              <a:t>Infectious Diseases</a:t>
            </a:r>
          </a:p>
          <a:p>
            <a:r>
              <a:rPr lang="en-US" dirty="0" err="1" smtClean="0">
                <a:latin typeface="Avenir Heavy"/>
                <a:cs typeface="Avenir Heavy"/>
              </a:rPr>
              <a:t>Paediatrics</a:t>
            </a:r>
            <a:endParaRPr lang="en-US" dirty="0" smtClean="0">
              <a:latin typeface="Avenir Heavy"/>
              <a:cs typeface="Avenir Heavy"/>
            </a:endParaRPr>
          </a:p>
          <a:p>
            <a:r>
              <a:rPr lang="en-US" dirty="0" smtClean="0">
                <a:latin typeface="Avenir Heavy"/>
                <a:cs typeface="Avenir Heavy"/>
              </a:rPr>
              <a:t>Cellular </a:t>
            </a:r>
            <a:r>
              <a:rPr lang="en-US" dirty="0">
                <a:latin typeface="Avenir Heavy"/>
                <a:cs typeface="Avenir Heavy"/>
              </a:rPr>
              <a:t>and Regenerative Medicine</a:t>
            </a:r>
          </a:p>
          <a:p>
            <a:r>
              <a:rPr lang="en-US" dirty="0">
                <a:latin typeface="Avenir Heavy"/>
                <a:cs typeface="Avenir Heavy"/>
              </a:rPr>
              <a:t>Histocompatibility</a:t>
            </a:r>
          </a:p>
          <a:p>
            <a:endParaRPr lang="en-US" dirty="0" smtClean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9829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1386000"/>
            <a:ext cx="9143999" cy="400692"/>
          </a:xfrm>
          <a:prstGeom prst="rect">
            <a:avLst/>
          </a:prstGeom>
          <a:solidFill>
            <a:srgbClr val="FFF976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3600" y="1386000"/>
            <a:ext cx="79938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venir Heavy"/>
                <a:cs typeface="Avenir Heavy"/>
              </a:rPr>
              <a:t>POSTGRADUATE COURSE</a:t>
            </a:r>
          </a:p>
          <a:p>
            <a:endParaRPr lang="en-US" dirty="0">
              <a:latin typeface="Avenir Heavy"/>
              <a:cs typeface="Avenir Heavy"/>
            </a:endParaRPr>
          </a:p>
          <a:p>
            <a:r>
              <a:rPr lang="en-US" dirty="0">
                <a:latin typeface="Avenir Heavy"/>
                <a:cs typeface="Avenir Heavy"/>
              </a:rPr>
              <a:t>Register for the premier course in </a:t>
            </a:r>
            <a:r>
              <a:rPr lang="en-US" dirty="0" smtClean="0">
                <a:latin typeface="Avenir Heavy"/>
                <a:cs typeface="Avenir Heavy"/>
              </a:rPr>
              <a:t>transplant</a:t>
            </a:r>
            <a:br>
              <a:rPr lang="en-US" dirty="0" smtClean="0">
                <a:latin typeface="Avenir Heavy"/>
                <a:cs typeface="Avenir Heavy"/>
              </a:rPr>
            </a:br>
            <a:r>
              <a:rPr lang="en-US" dirty="0" smtClean="0">
                <a:latin typeface="Avenir Heavy"/>
                <a:cs typeface="Avenir Heavy"/>
              </a:rPr>
              <a:t>biology </a:t>
            </a:r>
            <a:r>
              <a:rPr lang="en-US" dirty="0">
                <a:latin typeface="Avenir Heavy"/>
                <a:cs typeface="Avenir Heavy"/>
              </a:rPr>
              <a:t>and medicine</a:t>
            </a:r>
            <a:r>
              <a:rPr lang="en-US" dirty="0" smtClean="0">
                <a:latin typeface="Avenir Heavy"/>
                <a:cs typeface="Avenir Heavy"/>
              </a:rPr>
              <a:t>!</a:t>
            </a:r>
          </a:p>
          <a:p>
            <a:endParaRPr lang="en-US" dirty="0">
              <a:latin typeface="Avenir Heavy"/>
              <a:cs typeface="Avenir Heavy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>
                <a:latin typeface="Avenir Heavy"/>
                <a:cs typeface="Avenir Heavy"/>
              </a:rPr>
              <a:t>   Interact with leading international scientists and clinicians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>
                <a:latin typeface="Avenir Heavy"/>
                <a:cs typeface="Avenir Heavy"/>
              </a:rPr>
              <a:t>   Update your knowledge in only two days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>
                <a:latin typeface="Avenir Heavy"/>
                <a:cs typeface="Avenir Heavy"/>
              </a:rPr>
              <a:t>   Immerse yourself in cutting edge transplant science and technologies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venir Heavy"/>
                <a:cs typeface="Avenir Heavy"/>
              </a:rPr>
              <a:t>•</a:t>
            </a:r>
            <a:r>
              <a:rPr lang="en-US" dirty="0">
                <a:latin typeface="Avenir Heavy"/>
                <a:cs typeface="Avenir Heavy"/>
              </a:rPr>
              <a:t>   Stay on top of advances in solid organ transplantation</a:t>
            </a:r>
          </a:p>
          <a:p>
            <a:endParaRPr lang="en-US" dirty="0">
              <a:latin typeface="Avenir Heavy"/>
              <a:cs typeface="Avenir Heavy"/>
            </a:endParaRPr>
          </a:p>
          <a:p>
            <a:endParaRPr lang="en-US" dirty="0" smtClean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74573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79</Words>
  <Application>Microsoft Macintosh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Black Oblique</vt:lpstr>
      <vt:lpstr>Avenir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Woodbury</dc:creator>
  <cp:lastModifiedBy>Microsoft Office User</cp:lastModifiedBy>
  <cp:revision>17</cp:revision>
  <dcterms:created xsi:type="dcterms:W3CDTF">2017-01-31T19:33:04Z</dcterms:created>
  <dcterms:modified xsi:type="dcterms:W3CDTF">2017-12-18T18:55:36Z</dcterms:modified>
</cp:coreProperties>
</file>