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0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0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3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4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9C31-DED6-324C-89CC-CACC94AEF91B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0" y="1508627"/>
            <a:ext cx="12192000" cy="400692"/>
          </a:xfrm>
          <a:prstGeom prst="rect">
            <a:avLst/>
          </a:prstGeom>
          <a:solidFill>
            <a:srgbClr val="FFF976">
              <a:alpha val="7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1609" y="1674688"/>
            <a:ext cx="30107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1300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>
              <a:spcAft>
                <a:spcPts val="1200"/>
              </a:spcAft>
            </a:pP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Dr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. Philip O'Connell, </a:t>
            </a: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Australia</a:t>
            </a:r>
            <a:b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1050" b="1" dirty="0" smtClean="0">
                <a:latin typeface="Avenir Heavy" charset="0"/>
                <a:ea typeface="Avenir Heavy" charset="0"/>
                <a:cs typeface="Avenir Heavy" charset="0"/>
              </a:rPr>
              <a:t>Scientific </a:t>
            </a:r>
            <a:r>
              <a:rPr lang="en-US" sz="1050" b="1" dirty="0">
                <a:latin typeface="Avenir Heavy" charset="0"/>
                <a:ea typeface="Avenir Heavy" charset="0"/>
                <a:cs typeface="Avenir Heavy" charset="0"/>
              </a:rPr>
              <a:t>Program Committee </a:t>
            </a:r>
            <a:r>
              <a:rPr lang="en-US" sz="1050" b="1" dirty="0" smtClean="0">
                <a:latin typeface="Avenir Heavy" charset="0"/>
                <a:ea typeface="Avenir Heavy" charset="0"/>
                <a:cs typeface="Avenir Heavy" charset="0"/>
              </a:rPr>
              <a:t>Chair</a:t>
            </a:r>
          </a:p>
          <a:p>
            <a:pPr>
              <a:spcAft>
                <a:spcPts val="1200"/>
              </a:spcAft>
            </a:pP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Prof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. Nancy </a:t>
            </a:r>
            <a:r>
              <a:rPr lang="en-US" sz="1300" b="1" dirty="0" err="1">
                <a:latin typeface="Avenir Heavy" charset="0"/>
                <a:ea typeface="Avenir Heavy" charset="0"/>
                <a:cs typeface="Avenir Heavy" charset="0"/>
              </a:rPr>
              <a:t>Ascher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, </a:t>
            </a: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USA</a:t>
            </a:r>
            <a:b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1050" b="1" dirty="0" smtClean="0">
                <a:latin typeface="Avenir Heavy" charset="0"/>
                <a:ea typeface="Avenir Heavy" charset="0"/>
                <a:cs typeface="Avenir Heavy" charset="0"/>
              </a:rPr>
              <a:t>Finance </a:t>
            </a:r>
            <a:r>
              <a:rPr lang="en-US" sz="1050" b="1" dirty="0">
                <a:latin typeface="Avenir Heavy" charset="0"/>
                <a:ea typeface="Avenir Heavy" charset="0"/>
                <a:cs typeface="Avenir Heavy" charset="0"/>
              </a:rPr>
              <a:t>Committee Chair</a:t>
            </a:r>
          </a:p>
          <a:p>
            <a:pPr>
              <a:spcAft>
                <a:spcPts val="1200"/>
              </a:spcAft>
            </a:pP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Dr. Kyung-Suk </a:t>
            </a:r>
            <a:r>
              <a:rPr lang="en-US" sz="1300" b="1" dirty="0" err="1">
                <a:latin typeface="Avenir Heavy" charset="0"/>
                <a:ea typeface="Avenir Heavy" charset="0"/>
                <a:cs typeface="Avenir Heavy" charset="0"/>
              </a:rPr>
              <a:t>Suh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, </a:t>
            </a: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Korea</a:t>
            </a:r>
            <a:b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1050" b="1" dirty="0" smtClean="0">
                <a:latin typeface="Avenir Heavy" charset="0"/>
                <a:ea typeface="Avenir Heavy" charset="0"/>
                <a:cs typeface="Avenir Heavy" charset="0"/>
              </a:rPr>
              <a:t>TTS </a:t>
            </a:r>
            <a:r>
              <a:rPr lang="en-US" sz="1050" b="1" dirty="0">
                <a:latin typeface="Avenir Heavy" charset="0"/>
                <a:ea typeface="Avenir Heavy" charset="0"/>
                <a:cs typeface="Avenir Heavy" charset="0"/>
              </a:rPr>
              <a:t>2020 Representative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Dr. Mehmet </a:t>
            </a:r>
            <a:r>
              <a:rPr lang="en-US" sz="1300" b="1" dirty="0" err="1">
                <a:latin typeface="Avenir Heavy" charset="0"/>
                <a:ea typeface="Avenir Heavy" charset="0"/>
                <a:cs typeface="Avenir Heavy" charset="0"/>
              </a:rPr>
              <a:t>Haberal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, </a:t>
            </a: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Turkey</a:t>
            </a:r>
            <a:b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1000" b="1" dirty="0" smtClean="0">
                <a:latin typeface="Avenir Heavy" charset="0"/>
                <a:ea typeface="Avenir Heavy" charset="0"/>
                <a:cs typeface="Avenir Heavy" charset="0"/>
              </a:rPr>
              <a:t>TTS </a:t>
            </a:r>
            <a:r>
              <a:rPr lang="en-US" sz="1000" b="1" dirty="0">
                <a:latin typeface="Avenir Heavy" charset="0"/>
                <a:ea typeface="Avenir Heavy" charset="0"/>
                <a:cs typeface="Avenir Heavy" charset="0"/>
              </a:rPr>
              <a:t>President-Elect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		</a:t>
            </a:r>
            <a:endParaRPr lang="en-US" sz="1050" b="1" i="1" dirty="0"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4000" y="1508627"/>
            <a:ext cx="350495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EXECUTIVE COMMITTEE</a:t>
            </a:r>
          </a:p>
          <a:p>
            <a:pPr>
              <a:spcAft>
                <a:spcPts val="1200"/>
              </a:spcAft>
            </a:pP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Prof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. Nancy </a:t>
            </a:r>
            <a:r>
              <a:rPr lang="en-US" sz="1300" b="1" dirty="0" err="1">
                <a:latin typeface="Avenir Heavy" charset="0"/>
                <a:ea typeface="Avenir Heavy" charset="0"/>
                <a:cs typeface="Avenir Heavy" charset="0"/>
              </a:rPr>
              <a:t>Ascher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, </a:t>
            </a: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USA</a:t>
            </a:r>
            <a:b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1050" b="1" dirty="0" smtClean="0">
                <a:latin typeface="Avenir Heavy" charset="0"/>
                <a:ea typeface="Avenir Heavy" charset="0"/>
                <a:cs typeface="Avenir Heavy" charset="0"/>
              </a:rPr>
              <a:t>Congress </a:t>
            </a:r>
            <a:r>
              <a:rPr lang="en-US" sz="1050" b="1" dirty="0">
                <a:latin typeface="Avenir Heavy" charset="0"/>
                <a:ea typeface="Avenir Heavy" charset="0"/>
                <a:cs typeface="Avenir Heavy" charset="0"/>
              </a:rPr>
              <a:t>Chair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Prof. Jose Maria Morales, </a:t>
            </a: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Spain</a:t>
            </a:r>
            <a:b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1050" b="1" dirty="0" smtClean="0">
                <a:latin typeface="Avenir Heavy" charset="0"/>
                <a:ea typeface="Avenir Heavy" charset="0"/>
                <a:cs typeface="Avenir Heavy" charset="0"/>
              </a:rPr>
              <a:t>Congress </a:t>
            </a:r>
            <a:r>
              <a:rPr lang="en-US" sz="1050" b="1" dirty="0">
                <a:latin typeface="Avenir Heavy" charset="0"/>
                <a:ea typeface="Avenir Heavy" charset="0"/>
                <a:cs typeface="Avenir Heavy" charset="0"/>
              </a:rPr>
              <a:t>Vice-Chair</a:t>
            </a:r>
            <a:endParaRPr lang="en-US" sz="1050" b="1" i="1" dirty="0"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0792" y="2292434"/>
            <a:ext cx="44932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 Heavy"/>
                <a:cs typeface="Avenir Heavy"/>
              </a:rPr>
              <a:t>Registries</a:t>
            </a:r>
          </a:p>
          <a:p>
            <a:r>
              <a:rPr lang="en-US" dirty="0">
                <a:latin typeface="Avenir Heavy"/>
                <a:cs typeface="Avenir Heavy"/>
              </a:rPr>
              <a:t>Heart &amp; Lung</a:t>
            </a:r>
          </a:p>
          <a:p>
            <a:r>
              <a:rPr lang="en-US" dirty="0" smtClean="0">
                <a:latin typeface="Avenir Heavy"/>
                <a:cs typeface="Avenir Heavy"/>
              </a:rPr>
              <a:t>Intestine </a:t>
            </a:r>
            <a:r>
              <a:rPr lang="en-US" dirty="0">
                <a:latin typeface="Avenir Heavy"/>
                <a:cs typeface="Avenir Heavy"/>
              </a:rPr>
              <a:t>&amp; </a:t>
            </a:r>
            <a:r>
              <a:rPr lang="en-US" dirty="0" err="1">
                <a:latin typeface="Avenir Heavy"/>
                <a:cs typeface="Avenir Heavy"/>
              </a:rPr>
              <a:t>Multivisceral</a:t>
            </a:r>
            <a:r>
              <a:rPr lang="en-US" dirty="0">
                <a:latin typeface="Avenir Heavy"/>
                <a:cs typeface="Avenir Heavy"/>
              </a:rPr>
              <a:t> Transplantation</a:t>
            </a:r>
          </a:p>
          <a:p>
            <a:r>
              <a:rPr lang="en-US" dirty="0">
                <a:latin typeface="Avenir Heavy"/>
                <a:cs typeface="Avenir Heavy"/>
              </a:rPr>
              <a:t>Vascularized Composite </a:t>
            </a:r>
            <a:r>
              <a:rPr lang="en-US" dirty="0" err="1">
                <a:latin typeface="Avenir Heavy"/>
                <a:cs typeface="Avenir Heavy"/>
              </a:rPr>
              <a:t>Allotransplantation</a:t>
            </a:r>
            <a:endParaRPr lang="en-US" dirty="0">
              <a:latin typeface="Avenir Heavy"/>
              <a:cs typeface="Avenir Heavy"/>
            </a:endParaRPr>
          </a:p>
          <a:p>
            <a:r>
              <a:rPr lang="en-US" dirty="0" smtClean="0">
                <a:latin typeface="Avenir Heavy"/>
                <a:cs typeface="Avenir Heavy"/>
              </a:rPr>
              <a:t>Anesthesia </a:t>
            </a:r>
            <a:r>
              <a:rPr lang="en-US" dirty="0">
                <a:latin typeface="Avenir Heavy"/>
                <a:cs typeface="Avenir Heavy"/>
              </a:rPr>
              <a:t>Management &amp; Critical Care</a:t>
            </a:r>
          </a:p>
          <a:p>
            <a:r>
              <a:rPr lang="en-US" dirty="0">
                <a:latin typeface="Avenir Heavy"/>
                <a:cs typeface="Avenir Heavy"/>
              </a:rPr>
              <a:t>Ethics, Community, Economics and DOI</a:t>
            </a:r>
          </a:p>
          <a:p>
            <a:r>
              <a:rPr lang="en-US" dirty="0">
                <a:latin typeface="Avenir Heavy"/>
                <a:cs typeface="Avenir Heavy"/>
              </a:rPr>
              <a:t>Xenotransplantation</a:t>
            </a:r>
          </a:p>
          <a:p>
            <a:r>
              <a:rPr lang="en-US" dirty="0" smtClean="0">
                <a:latin typeface="Avenir Heavy"/>
                <a:cs typeface="Avenir Heavy"/>
              </a:rPr>
              <a:t>Transplantation </a:t>
            </a:r>
            <a:r>
              <a:rPr lang="en-US" dirty="0">
                <a:latin typeface="Avenir Heavy"/>
                <a:cs typeface="Avenir Heavy"/>
              </a:rPr>
              <a:t>Nursing</a:t>
            </a:r>
          </a:p>
          <a:p>
            <a:r>
              <a:rPr lang="en-US" dirty="0">
                <a:latin typeface="Avenir Heavy"/>
                <a:cs typeface="Avenir Heavy"/>
              </a:rPr>
              <a:t>Sex and Gender in Transplantation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0" y="1508400"/>
            <a:ext cx="12192000" cy="400692"/>
          </a:xfrm>
          <a:prstGeom prst="rect">
            <a:avLst/>
          </a:prstGeom>
          <a:solidFill>
            <a:srgbClr val="FFF976">
              <a:alpha val="7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4000" y="1508400"/>
            <a:ext cx="36952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venir Heavy"/>
                <a:cs typeface="Avenir Heavy"/>
              </a:rPr>
              <a:t>PROGRAM TOPICS</a:t>
            </a:r>
          </a:p>
          <a:p>
            <a:endParaRPr lang="en-US" dirty="0">
              <a:latin typeface="Avenir Heavy"/>
              <a:cs typeface="Avenir Heavy"/>
            </a:endParaRPr>
          </a:p>
          <a:p>
            <a:r>
              <a:rPr lang="en-US" dirty="0" smtClean="0">
                <a:latin typeface="Avenir Heavy"/>
                <a:cs typeface="Avenir Heavy"/>
              </a:rPr>
              <a:t>Kidney</a:t>
            </a:r>
          </a:p>
          <a:p>
            <a:r>
              <a:rPr lang="en-US" dirty="0" smtClean="0">
                <a:latin typeface="Avenir Heavy"/>
                <a:cs typeface="Avenir Heavy"/>
              </a:rPr>
              <a:t>Liver</a:t>
            </a:r>
          </a:p>
          <a:p>
            <a:r>
              <a:rPr lang="en-US" dirty="0" smtClean="0">
                <a:latin typeface="Avenir Heavy"/>
                <a:cs typeface="Avenir Heavy"/>
              </a:rPr>
              <a:t>Transplant Immunosuppression</a:t>
            </a:r>
          </a:p>
          <a:p>
            <a:r>
              <a:rPr lang="en-US" dirty="0" smtClean="0">
                <a:latin typeface="Avenir Heavy"/>
                <a:cs typeface="Avenir Heavy"/>
              </a:rPr>
              <a:t>Basic and Translational Sciences</a:t>
            </a:r>
          </a:p>
          <a:p>
            <a:r>
              <a:rPr lang="en-US" dirty="0" smtClean="0">
                <a:latin typeface="Avenir Heavy"/>
                <a:cs typeface="Avenir Heavy"/>
              </a:rPr>
              <a:t>Donation &amp; Procurement</a:t>
            </a:r>
          </a:p>
          <a:p>
            <a:r>
              <a:rPr lang="en-US" dirty="0" smtClean="0">
                <a:latin typeface="Avenir Heavy"/>
                <a:cs typeface="Avenir Heavy"/>
              </a:rPr>
              <a:t>Pancreas &amp; Islet</a:t>
            </a:r>
          </a:p>
          <a:p>
            <a:r>
              <a:rPr lang="en-US" dirty="0" smtClean="0">
                <a:latin typeface="Avenir Heavy"/>
                <a:cs typeface="Avenir Heavy"/>
              </a:rPr>
              <a:t>Complications</a:t>
            </a:r>
          </a:p>
          <a:p>
            <a:r>
              <a:rPr lang="en-US" dirty="0" smtClean="0">
                <a:latin typeface="Avenir Heavy"/>
                <a:cs typeface="Avenir Heavy"/>
              </a:rPr>
              <a:t>Infectious Diseases</a:t>
            </a:r>
          </a:p>
          <a:p>
            <a:r>
              <a:rPr lang="en-US" dirty="0" err="1" smtClean="0">
                <a:latin typeface="Avenir Heavy"/>
                <a:cs typeface="Avenir Heavy"/>
              </a:rPr>
              <a:t>Paediatrics</a:t>
            </a:r>
            <a:endParaRPr lang="en-US" dirty="0" smtClean="0">
              <a:latin typeface="Avenir Heavy"/>
              <a:cs typeface="Avenir Heavy"/>
            </a:endParaRPr>
          </a:p>
          <a:p>
            <a:r>
              <a:rPr lang="en-US" dirty="0" smtClean="0">
                <a:latin typeface="Avenir Heavy"/>
                <a:cs typeface="Avenir Heavy"/>
              </a:rPr>
              <a:t>Cellular </a:t>
            </a:r>
            <a:r>
              <a:rPr lang="en-US" dirty="0">
                <a:latin typeface="Avenir Heavy"/>
                <a:cs typeface="Avenir Heavy"/>
              </a:rPr>
              <a:t>and Regenerative Medicine</a:t>
            </a:r>
          </a:p>
          <a:p>
            <a:r>
              <a:rPr lang="en-US" dirty="0">
                <a:latin typeface="Avenir Heavy"/>
                <a:cs typeface="Avenir Heavy"/>
              </a:rPr>
              <a:t>Histocompatibility</a:t>
            </a:r>
          </a:p>
          <a:p>
            <a:endParaRPr lang="en-US" dirty="0" smtClean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9965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1508400"/>
            <a:ext cx="12192000" cy="400692"/>
          </a:xfrm>
          <a:prstGeom prst="rect">
            <a:avLst/>
          </a:prstGeom>
          <a:solidFill>
            <a:srgbClr val="FFF976">
              <a:alpha val="7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4000" y="1508400"/>
            <a:ext cx="800672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venir Heavy"/>
                <a:cs typeface="Avenir Heavy"/>
              </a:rPr>
              <a:t>POSTGRADUATE COURSE</a:t>
            </a:r>
          </a:p>
          <a:p>
            <a:endParaRPr lang="en-US" sz="2400" b="1" dirty="0" smtClean="0">
              <a:solidFill>
                <a:srgbClr val="FF0000"/>
              </a:solidFill>
              <a:latin typeface="Avenir Heavy"/>
              <a:cs typeface="Avenir Heavy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Avenir Heavy"/>
                <a:cs typeface="Avenir Heavy"/>
              </a:rPr>
              <a:t>Register for the premier course in transplant biology and medicine!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Avenir Heavy"/>
                <a:cs typeface="Avenir Heavy"/>
              </a:rPr>
              <a:t>•</a:t>
            </a:r>
            <a:r>
              <a:rPr lang="en-US" dirty="0" smtClean="0">
                <a:latin typeface="Avenir Heavy"/>
                <a:cs typeface="Avenir Heavy"/>
              </a:rPr>
              <a:t>   </a:t>
            </a:r>
            <a:r>
              <a:rPr lang="en-US" dirty="0">
                <a:latin typeface="Avenir Heavy"/>
                <a:cs typeface="Avenir Heavy"/>
              </a:rPr>
              <a:t>Interact with leading international scientists and clinicians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venir Heavy"/>
                <a:cs typeface="Avenir Heavy"/>
              </a:rPr>
              <a:t>•</a:t>
            </a:r>
            <a:r>
              <a:rPr lang="en-US" dirty="0">
                <a:latin typeface="Avenir Heavy"/>
                <a:cs typeface="Avenir Heavy"/>
              </a:rPr>
              <a:t>   Update your knowledge in only two days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venir Heavy"/>
                <a:cs typeface="Avenir Heavy"/>
              </a:rPr>
              <a:t>•</a:t>
            </a:r>
            <a:r>
              <a:rPr lang="en-US" dirty="0">
                <a:latin typeface="Avenir Heavy"/>
                <a:cs typeface="Avenir Heavy"/>
              </a:rPr>
              <a:t>   Immerse yourself in cutting edge transplant science and technologies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venir Heavy"/>
                <a:cs typeface="Avenir Heavy"/>
              </a:rPr>
              <a:t>•</a:t>
            </a:r>
            <a:r>
              <a:rPr lang="en-US" dirty="0">
                <a:latin typeface="Avenir Heavy"/>
                <a:cs typeface="Avenir Heavy"/>
              </a:rPr>
              <a:t>   Stay on top of advances in solid organ transplantation</a:t>
            </a:r>
          </a:p>
          <a:p>
            <a:endParaRPr lang="en-US" dirty="0" smtClean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29065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119</Words>
  <Application>Microsoft Macintosh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Black Oblique</vt:lpstr>
      <vt:lpstr>Avenir Heavy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2017-06-21T13:21:10Z</dcterms:created>
  <dcterms:modified xsi:type="dcterms:W3CDTF">2017-12-18T18:55:25Z</dcterms:modified>
</cp:coreProperties>
</file>